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ppt" ContentType="application/vnd.ms-powerpoi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4" r:id="rId2"/>
    <p:sldId id="258" r:id="rId3"/>
    <p:sldId id="265" r:id="rId4"/>
    <p:sldId id="259" r:id="rId5"/>
    <p:sldId id="268" r:id="rId6"/>
    <p:sldId id="262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EE17759-A6A9-4246-B62F-AD524AFD3A5C}" type="datetime1">
              <a:rPr lang="en-US"/>
              <a:pPr/>
              <a:t>2/3/2011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2017B1-74BC-494B-A876-029CD493453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8F59F7-116B-4C04-A335-7DE6A8FAB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9A1B42-CE02-4222-B3A8-ECACB78AA9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E28F4B-18F6-4841-AC77-2AFE7CDACD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media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FD0D31-DFC1-434B-B71B-E937A08413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5E9CE-18E5-4976-A592-A4A0583D34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946A6B-91EE-4279-8862-3F1F8DBC3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73822-024C-465F-81C2-87503AA7AC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6C20B-F431-45AA-BD2B-BBA648F8B5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50B97F-C92A-4382-80E5-3A739E21F7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DA7CDB-762D-40A5-9499-464227F586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5A85D0-6D10-41C2-A14B-C0F2B10F97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2676F2-031B-476E-8683-CB6E2A120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904B22-AB2B-425D-9788-A3F616A3C52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hyperlink" Target="http://images.google.com/imgres?imgurl=http://images.buycostumes.com/mgen/merchandiser/24301.jpg&amp;imgrefurl=http://www.buycostumes.com/Information/graduation-party-supplies.aspx&amp;usg=__xQ0we4HDQ_VqFTdmqK8B6uzLir4=&amp;h=1948&amp;w=1930&amp;sz=334&amp;hl=en&amp;start=13&amp;itbs=1&amp;tbnid=MoQgXChQu7KAOM:&amp;tbnh=150&amp;tbnw=149&amp;prev=/images?q=graduation&amp;hl=en&amp;gbv=2&amp;tbs=isch:1" TargetMode="External"/><Relationship Id="rId18" Type="http://schemas.openxmlformats.org/officeDocument/2006/relationships/image" Target="../media/image12.jpeg"/><Relationship Id="rId3" Type="http://schemas.openxmlformats.org/officeDocument/2006/relationships/image" Target="../media/image1.png"/><Relationship Id="rId21" Type="http://schemas.openxmlformats.org/officeDocument/2006/relationships/image" Target="../media/image14.jpeg"/><Relationship Id="rId7" Type="http://schemas.openxmlformats.org/officeDocument/2006/relationships/image" Target="../media/image5.jpeg"/><Relationship Id="rId12" Type="http://schemas.openxmlformats.org/officeDocument/2006/relationships/image" Target="../media/image9.jpeg"/><Relationship Id="rId17" Type="http://schemas.openxmlformats.org/officeDocument/2006/relationships/hyperlink" Target="http://images.google.com/imgres?imgurl=http://3.bp.blogspot.com/__afiK_MG5kI/SdIBiNUOslI/AAAAAAAAAi4/ENxkpcANZE4/s320/donuts%255B1%255D.jpg&amp;imgrefurl=http://candysdailydandy.blogspot.com/2009/03/time-to-eat-donuts.html&amp;usg=__DfwYRHnHtNUQnsaGryCCpCvlRr8=&amp;h=300&amp;w=300&amp;sz=18&amp;hl=en&amp;start=9&amp;itbs=1&amp;tbnid=miPBKpnXUZeSSM:&amp;tbnh=116&amp;tbnw=116&amp;prev=/images?q=donuts&amp;hl=en&amp;gbv=2&amp;tbs=isch:1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1.jpe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hyperlink" Target="http://images.google.com/imgres?imgurl=http://www.ebony-weddings.com/images/Fashion_Tuxedo_pebu_BondTuxedoBlueVest_228_332.jpg&amp;imgrefurl=http://www.ebony-weddings.com/weddingtrends_grooms.htm&amp;usg=__BFYssexOiIP6oL3gWbGA0xULpZo=&amp;h=332&amp;w=228&amp;sz=8&amp;hl=en&amp;start=18&amp;itbs=1&amp;tbnid=Slm1REjihyIx3M:&amp;tbnh=119&amp;tbnw=82&amp;prev=/images?q=tuxedo+with+vest&amp;hl=en&amp;gbv=2&amp;tbs=isch:1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://images.google.com/imgres?imgurl=http://www.winemessenger.com/images/12_picnic.jpg&amp;imgrefurl=http://www.winemessenger.com/picnic.asp&amp;usg=__KM2TMmDhjJNwv5vLwsJv15uwvzc=&amp;h=368&amp;w=435&amp;sz=43&amp;hl=en&amp;start=10&amp;itbs=1&amp;tbnid=JBDK8MIFWwd24M:&amp;tbnh=107&amp;tbnw=126&amp;prev=/images?q=picnic&amp;hl=en&amp;sa=G&amp;gbv=2&amp;tbs=isch:1" TargetMode="External"/><Relationship Id="rId23" Type="http://schemas.openxmlformats.org/officeDocument/2006/relationships/image" Target="../media/image16.jpeg"/><Relationship Id="rId10" Type="http://schemas.openxmlformats.org/officeDocument/2006/relationships/image" Target="../media/image8.jpeg"/><Relationship Id="rId19" Type="http://schemas.openxmlformats.org/officeDocument/2006/relationships/hyperlink" Target="http://images.google.com/imgres?imgurl=http://stumpsspirit.files.wordpress.com/2007/11/7h223kc.jpg&amp;imgrefurl=http://paradefloats.wordpress.com/2009/05/&amp;usg=__0NLIQxaLQjszvtBKrWygkCWYT08=&amp;h=252&amp;w=347&amp;sz=30&amp;hl=en&amp;start=7&amp;itbs=1&amp;tbnid=ul0VHmFo98k44M:&amp;tbnh=87&amp;tbnw=120&amp;prev=/images?q=homecoming+parade&amp;hl=en&amp;sa=G&amp;gbv=2&amp;tbs=isch: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0.jpeg"/><Relationship Id="rId22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PowerPoint_97-2003_Presentation1.ppt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.pn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4.png"/><Relationship Id="rId10" Type="http://schemas.openxmlformats.org/officeDocument/2006/relationships/image" Target="../media/image27.jpeg"/><Relationship Id="rId4" Type="http://schemas.openxmlformats.org/officeDocument/2006/relationships/image" Target="../media/image2.png"/><Relationship Id="rId9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hyperlink" Target="http://www.tullowdaycare.com/Facilities/Hairdress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ChangeArrowheads="1"/>
          </p:cNvSpPr>
          <p:nvPr/>
        </p:nvSpPr>
        <p:spPr bwMode="auto">
          <a:xfrm>
            <a:off x="5486400" y="0"/>
            <a:ext cx="3352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  Accommodations that Work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52400" y="5029200"/>
            <a:ext cx="8839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In the Future I Want To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pic>
        <p:nvPicPr>
          <p:cNvPr id="1536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0"/>
            <a:ext cx="13843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6553200"/>
            <a:ext cx="8523288" cy="10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" y="4800600"/>
            <a:ext cx="92202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228600" y="0"/>
            <a:ext cx="3352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/>
              <a:t>I Like To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pic>
        <p:nvPicPr>
          <p:cNvPr id="1536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609600"/>
            <a:ext cx="358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81000"/>
            <a:ext cx="3581400" cy="13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100_605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" y="60960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Rectangle 12"/>
          <p:cNvSpPr>
            <a:spLocks noChangeArrowheads="1"/>
          </p:cNvSpPr>
          <p:nvPr/>
        </p:nvSpPr>
        <p:spPr bwMode="auto">
          <a:xfrm>
            <a:off x="3048000" y="3352800"/>
            <a:ext cx="25177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chemeClr val="accent2"/>
                </a:solidFill>
              </a:rPr>
              <a:t>      Joe Marks</a:t>
            </a:r>
            <a:endParaRPr lang="en-US" sz="2800" b="1">
              <a:solidFill>
                <a:srgbClr val="FF9900"/>
              </a:solidFill>
            </a:endParaRPr>
          </a:p>
        </p:txBody>
      </p:sp>
      <p:sp>
        <p:nvSpPr>
          <p:cNvPr id="15372" name="Rectangle 13"/>
          <p:cNvSpPr>
            <a:spLocks noChangeArrowheads="1"/>
          </p:cNvSpPr>
          <p:nvPr/>
        </p:nvSpPr>
        <p:spPr bwMode="auto">
          <a:xfrm>
            <a:off x="228600" y="1524000"/>
            <a:ext cx="903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006600"/>
                </a:solidFill>
              </a:rPr>
              <a:t>Recycling</a:t>
            </a:r>
          </a:p>
        </p:txBody>
      </p:sp>
      <p:pic>
        <p:nvPicPr>
          <p:cNvPr id="15373" name="Picture 14" descr="100_614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53340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4" name="Picture 15" descr="100_615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8600" y="182880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5" name="Rectangle 16"/>
          <p:cNvSpPr>
            <a:spLocks noChangeArrowheads="1"/>
          </p:cNvSpPr>
          <p:nvPr/>
        </p:nvSpPr>
        <p:spPr bwMode="auto">
          <a:xfrm>
            <a:off x="0" y="2971800"/>
            <a:ext cx="16922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99"/>
                </a:solidFill>
              </a:rPr>
              <a:t>Stocking at Wal-Mart</a:t>
            </a:r>
          </a:p>
        </p:txBody>
      </p:sp>
      <p:sp>
        <p:nvSpPr>
          <p:cNvPr id="15376" name="Rectangle 17"/>
          <p:cNvSpPr>
            <a:spLocks noChangeArrowheads="1"/>
          </p:cNvSpPr>
          <p:nvPr/>
        </p:nvSpPr>
        <p:spPr bwMode="auto">
          <a:xfrm>
            <a:off x="1752600" y="1676400"/>
            <a:ext cx="16573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9900"/>
                </a:solidFill>
              </a:rPr>
              <a:t>Delivering the Paper</a:t>
            </a:r>
          </a:p>
        </p:txBody>
      </p:sp>
      <p:pic>
        <p:nvPicPr>
          <p:cNvPr id="15377" name="Picture 18" descr="100_615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81200" y="1981200"/>
            <a:ext cx="99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8" name="Rectangle 19"/>
          <p:cNvSpPr>
            <a:spLocks noChangeArrowheads="1"/>
          </p:cNvSpPr>
          <p:nvPr/>
        </p:nvSpPr>
        <p:spPr bwMode="auto">
          <a:xfrm>
            <a:off x="2057400" y="3124200"/>
            <a:ext cx="8905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6633"/>
                </a:solidFill>
              </a:rPr>
              <a:t>Shopping</a:t>
            </a:r>
          </a:p>
        </p:txBody>
      </p:sp>
      <p:pic>
        <p:nvPicPr>
          <p:cNvPr id="15379" name="Picture 20" descr="Fashion_Tuxedo_pebu_BondTuxedoBlueVest_228_332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905000" y="5029200"/>
            <a:ext cx="78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0" name="Picture 21" descr="24301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48600" y="5105400"/>
            <a:ext cx="86042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1" name="Picture 22" descr="12_picnic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733800" y="5334000"/>
            <a:ext cx="914400" cy="77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2" name="Picture 23" descr="donuts%255B1%255D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867400" y="5105400"/>
            <a:ext cx="11049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83" name="Picture 24" descr="7h223kc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52400" y="5181600"/>
            <a:ext cx="1143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4" name="Rectangle 25"/>
          <p:cNvSpPr>
            <a:spLocks noChangeArrowheads="1"/>
          </p:cNvSpPr>
          <p:nvPr/>
        </p:nvSpPr>
        <p:spPr bwMode="auto">
          <a:xfrm>
            <a:off x="0" y="6096000"/>
            <a:ext cx="167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chemeClr val="accent2"/>
                </a:solidFill>
              </a:rPr>
              <a:t>Attend Homecoming</a:t>
            </a:r>
          </a:p>
          <a:p>
            <a:r>
              <a:rPr lang="en-US" sz="1200" b="1">
                <a:solidFill>
                  <a:schemeClr val="accent2"/>
                </a:solidFill>
              </a:rPr>
              <a:t>Parade</a:t>
            </a:r>
          </a:p>
        </p:txBody>
      </p:sp>
      <p:sp>
        <p:nvSpPr>
          <p:cNvPr id="15385" name="Rectangle 26"/>
          <p:cNvSpPr>
            <a:spLocks noChangeArrowheads="1"/>
          </p:cNvSpPr>
          <p:nvPr/>
        </p:nvSpPr>
        <p:spPr bwMode="auto">
          <a:xfrm>
            <a:off x="1752600" y="6172200"/>
            <a:ext cx="10985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CC0000"/>
                </a:solidFill>
              </a:rPr>
              <a:t>Attend Prom</a:t>
            </a:r>
          </a:p>
        </p:txBody>
      </p:sp>
      <p:sp>
        <p:nvSpPr>
          <p:cNvPr id="15386" name="Rectangle 27"/>
          <p:cNvSpPr>
            <a:spLocks noChangeArrowheads="1"/>
          </p:cNvSpPr>
          <p:nvPr/>
        </p:nvSpPr>
        <p:spPr bwMode="auto">
          <a:xfrm>
            <a:off x="3276600" y="6172200"/>
            <a:ext cx="1676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3399FF"/>
                </a:solidFill>
              </a:rPr>
              <a:t>Attend Senior Picnic</a:t>
            </a:r>
          </a:p>
        </p:txBody>
      </p:sp>
      <p:sp>
        <p:nvSpPr>
          <p:cNvPr id="15387" name="Rectangle 28"/>
          <p:cNvSpPr>
            <a:spLocks noChangeArrowheads="1"/>
          </p:cNvSpPr>
          <p:nvPr/>
        </p:nvSpPr>
        <p:spPr bwMode="auto">
          <a:xfrm>
            <a:off x="5334000" y="6019800"/>
            <a:ext cx="1917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990099"/>
                </a:solidFill>
              </a:rPr>
              <a:t>Attend Senior Breakfast</a:t>
            </a:r>
          </a:p>
        </p:txBody>
      </p:sp>
      <p:sp>
        <p:nvSpPr>
          <p:cNvPr id="15388" name="Rectangle 29"/>
          <p:cNvSpPr>
            <a:spLocks noChangeArrowheads="1"/>
          </p:cNvSpPr>
          <p:nvPr/>
        </p:nvSpPr>
        <p:spPr bwMode="auto">
          <a:xfrm>
            <a:off x="7350125" y="60960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solidFill>
                  <a:srgbClr val="FF0000"/>
                </a:solidFill>
              </a:rPr>
              <a:t>Graduate at the Siegel</a:t>
            </a:r>
          </a:p>
          <a:p>
            <a:r>
              <a:rPr lang="en-US" sz="1200" b="1">
                <a:solidFill>
                  <a:srgbClr val="FF0000"/>
                </a:solidFill>
              </a:rPr>
              <a:t> Center</a:t>
            </a:r>
          </a:p>
        </p:txBody>
      </p:sp>
      <p:pic>
        <p:nvPicPr>
          <p:cNvPr id="15389" name="Picture 30" descr="good job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7315200" y="1066800"/>
            <a:ext cx="11430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90" name="Rectangle 31"/>
          <p:cNvSpPr>
            <a:spLocks noChangeArrowheads="1"/>
          </p:cNvSpPr>
          <p:nvPr/>
        </p:nvSpPr>
        <p:spPr bwMode="auto">
          <a:xfrm>
            <a:off x="6172200" y="12192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00"/>
                </a:solidFill>
              </a:rPr>
              <a:t>Verbal Praise</a:t>
            </a:r>
          </a:p>
        </p:txBody>
      </p:sp>
      <p:sp>
        <p:nvSpPr>
          <p:cNvPr id="15391" name="Rectangle 32"/>
          <p:cNvSpPr>
            <a:spLocks noChangeArrowheads="1"/>
          </p:cNvSpPr>
          <p:nvPr/>
        </p:nvSpPr>
        <p:spPr bwMode="auto">
          <a:xfrm>
            <a:off x="6629400" y="2590800"/>
            <a:ext cx="19192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996633"/>
                </a:solidFill>
              </a:rPr>
              <a:t>Augmentative</a:t>
            </a:r>
          </a:p>
          <a:p>
            <a:r>
              <a:rPr lang="en-US" b="1">
                <a:solidFill>
                  <a:srgbClr val="996633"/>
                </a:solidFill>
              </a:rPr>
              <a:t>Communication System</a:t>
            </a:r>
          </a:p>
        </p:txBody>
      </p:sp>
      <p:pic>
        <p:nvPicPr>
          <p:cNvPr id="15392" name="Picture 33" descr="chea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7162800" y="3429000"/>
            <a:ext cx="1238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93" name="Picture 35" descr="ist2_9509076-isolated-portraits-happy-elementary-student-at-desk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505200" y="1371600"/>
            <a:ext cx="2235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0" y="652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7410" name="Object 4"/>
          <p:cNvGraphicFramePr>
            <a:graphicFrameLocks noChangeAspect="1"/>
          </p:cNvGraphicFramePr>
          <p:nvPr/>
        </p:nvGraphicFramePr>
        <p:xfrm>
          <a:off x="166688" y="-47625"/>
          <a:ext cx="9269412" cy="7004050"/>
        </p:xfrm>
        <a:graphic>
          <a:graphicData uri="http://schemas.openxmlformats.org/presentationml/2006/ole">
            <p:oleObj spid="_x0000_s17410" name="Slide" r:id="rId4" imgW="4213963" imgH="3160742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8"/>
          <p:cNvSpPr>
            <a:spLocks noChangeArrowheads="1"/>
          </p:cNvSpPr>
          <p:nvPr/>
        </p:nvSpPr>
        <p:spPr bwMode="auto">
          <a:xfrm>
            <a:off x="2133600" y="152400"/>
            <a:ext cx="2286000" cy="914400"/>
          </a:xfrm>
          <a:prstGeom prst="wedgeRoundRectCallout">
            <a:avLst>
              <a:gd name="adj1" fmla="val 13333"/>
              <a:gd name="adj2" fmla="val 98681"/>
              <a:gd name="adj3" fmla="val 16667"/>
            </a:avLst>
          </a:prstGeom>
          <a:gradFill rotWithShape="1">
            <a:gsLst>
              <a:gs pos="0">
                <a:srgbClr val="808000"/>
              </a:gs>
              <a:gs pos="100000">
                <a:srgbClr val="FFFFFF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>
                <a:cs typeface="Times New Roman" charset="0"/>
              </a:rPr>
              <a:t>Hey I’m Robert.  I’m 14 no I’m just joking. I’m really 12. Have great time reading this.</a:t>
            </a:r>
            <a:endParaRPr lang="en-US">
              <a:cs typeface="Times New Roman" charset="0"/>
            </a:endParaRP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5257800" y="304800"/>
            <a:ext cx="3657600" cy="1028700"/>
          </a:xfrm>
          <a:prstGeom prst="octagon">
            <a:avLst>
              <a:gd name="adj" fmla="val 27778"/>
            </a:avLst>
          </a:prstGeom>
          <a:gradFill rotWithShape="1">
            <a:gsLst>
              <a:gs pos="0">
                <a:srgbClr val="339966"/>
              </a:gs>
              <a:gs pos="50000">
                <a:srgbClr val="CC99FF"/>
              </a:gs>
              <a:gs pos="100000">
                <a:srgbClr val="3399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cs typeface="Times New Roman" charset="0"/>
              </a:rPr>
              <a:t>I have an IEP because</a:t>
            </a:r>
            <a:r>
              <a:rPr lang="en-US" sz="1200">
                <a:cs typeface="Times New Roman" charset="0"/>
              </a:rPr>
              <a:t> …   I have anger issues I need to control it and not get angry over little things and not get frustrated.</a:t>
            </a:r>
            <a:endParaRPr lang="en-US">
              <a:cs typeface="Times New Roman" charset="0"/>
            </a:endParaRPr>
          </a:p>
        </p:txBody>
      </p:sp>
      <p:sp>
        <p:nvSpPr>
          <p:cNvPr id="19460" name="Rectangle 11"/>
          <p:cNvSpPr>
            <a:spLocks noChangeArrowheads="1"/>
          </p:cNvSpPr>
          <p:nvPr/>
        </p:nvSpPr>
        <p:spPr bwMode="auto">
          <a:xfrm>
            <a:off x="3276600" y="2667000"/>
            <a:ext cx="2971800" cy="1600200"/>
          </a:xfrm>
          <a:prstGeom prst="rect">
            <a:avLst/>
          </a:prstGeom>
          <a:gradFill rotWithShape="0">
            <a:gsLst>
              <a:gs pos="0">
                <a:srgbClr val="FFFF00"/>
              </a:gs>
              <a:gs pos="100000">
                <a:srgbClr val="B2B2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cs typeface="Times New Roman" charset="0"/>
              </a:rPr>
              <a:t>My favorite classes:</a:t>
            </a:r>
            <a:endParaRPr lang="en-US" sz="900">
              <a:cs typeface="Times New Roman" charset="0"/>
            </a:endParaRPr>
          </a:p>
          <a:p>
            <a:pPr eaLnBrk="0" hangingPunct="0"/>
            <a:r>
              <a:rPr lang="en-US" sz="1200">
                <a:cs typeface="Times New Roman" charset="0"/>
              </a:rPr>
              <a:t>L.A because I love The word ladder</a:t>
            </a:r>
            <a:endParaRPr lang="en-US" sz="900">
              <a:cs typeface="Times New Roman" charset="0"/>
            </a:endParaRPr>
          </a:p>
          <a:p>
            <a:pPr eaLnBrk="0" hangingPunct="0"/>
            <a:r>
              <a:rPr lang="en-US" sz="1200">
                <a:cs typeface="Times New Roman" charset="0"/>
              </a:rPr>
              <a:t>P.E because I like to play games</a:t>
            </a:r>
            <a:endParaRPr lang="en-US" sz="900">
              <a:cs typeface="Times New Roman" charset="0"/>
            </a:endParaRPr>
          </a:p>
          <a:p>
            <a:pPr eaLnBrk="0" hangingPunct="0"/>
            <a:endParaRPr lang="en-US">
              <a:cs typeface="Times New Roman" charset="0"/>
            </a:endParaRPr>
          </a:p>
        </p:txBody>
      </p:sp>
      <p:sp>
        <p:nvSpPr>
          <p:cNvPr id="19461" name="AutoShape 5" descr="Medium wood"/>
          <p:cNvSpPr>
            <a:spLocks noChangeArrowheads="1"/>
          </p:cNvSpPr>
          <p:nvPr/>
        </p:nvSpPr>
        <p:spPr bwMode="auto">
          <a:xfrm>
            <a:off x="3810000" y="1143000"/>
            <a:ext cx="1943100" cy="1371600"/>
          </a:xfrm>
          <a:prstGeom prst="verticalScroll">
            <a:avLst>
              <a:gd name="adj" fmla="val 12500"/>
            </a:avLst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en-US" sz="1200" b="1">
                <a:solidFill>
                  <a:srgbClr val="FFFFFF"/>
                </a:solidFill>
                <a:cs typeface="Times New Roman" charset="0"/>
              </a:rPr>
              <a:t>My Interests:</a:t>
            </a:r>
            <a:endParaRPr lang="en-US" sz="900">
              <a:cs typeface="Times New Roman" charset="0"/>
            </a:endParaRPr>
          </a:p>
          <a:p>
            <a:pPr eaLnBrk="0" hangingPunct="0"/>
            <a:r>
              <a:rPr lang="en-US" sz="1200">
                <a:solidFill>
                  <a:srgbClr val="FFFFFF"/>
                </a:solidFill>
                <a:cs typeface="Times New Roman" charset="0"/>
              </a:rPr>
              <a:t>I like to play star wars games and draw</a:t>
            </a:r>
            <a:endParaRPr lang="en-US">
              <a:cs typeface="Times New Roman" charset="0"/>
            </a:endParaRPr>
          </a:p>
        </p:txBody>
      </p:sp>
      <p:sp>
        <p:nvSpPr>
          <p:cNvPr id="19462" name="AutoShape 10"/>
          <p:cNvSpPr>
            <a:spLocks noChangeArrowheads="1"/>
          </p:cNvSpPr>
          <p:nvPr/>
        </p:nvSpPr>
        <p:spPr bwMode="auto">
          <a:xfrm>
            <a:off x="5943600" y="1905000"/>
            <a:ext cx="3200400" cy="3886200"/>
          </a:xfrm>
          <a:prstGeom prst="triangle">
            <a:avLst>
              <a:gd name="adj" fmla="val 49009"/>
            </a:avLst>
          </a:prstGeom>
          <a:gradFill rotWithShape="0">
            <a:gsLst>
              <a:gs pos="0">
                <a:srgbClr val="FF0000"/>
              </a:gs>
              <a:gs pos="100000">
                <a:srgbClr val="99CC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cs typeface="Times New Roman" charset="0"/>
              </a:rPr>
              <a:t>My hardest classes:</a:t>
            </a:r>
            <a:endParaRPr lang="en-US" sz="900">
              <a:cs typeface="Times New Roman" charset="0"/>
            </a:endParaRPr>
          </a:p>
          <a:p>
            <a:pPr eaLnBrk="0" hangingPunct="0"/>
            <a:r>
              <a:rPr lang="en-US" sz="1200">
                <a:cs typeface="Times New Roman" charset="0"/>
              </a:rPr>
              <a:t>Math because division and multiplication have a lot of thinking </a:t>
            </a:r>
            <a:endParaRPr lang="en-US" sz="900">
              <a:cs typeface="Times New Roman" charset="0"/>
            </a:endParaRPr>
          </a:p>
          <a:p>
            <a:pPr eaLnBrk="0" hangingPunct="0"/>
            <a:r>
              <a:rPr lang="en-US" sz="1200">
                <a:cs typeface="Times New Roman" charset="0"/>
              </a:rPr>
              <a:t>Social studies because all the writing and highlighting.</a:t>
            </a:r>
            <a:endParaRPr lang="en-US">
              <a:cs typeface="Times New Roman" charset="0"/>
            </a:endParaRPr>
          </a:p>
        </p:txBody>
      </p:sp>
      <p:sp>
        <p:nvSpPr>
          <p:cNvPr id="19463" name="AutoShape 6" descr="Water droplets"/>
          <p:cNvSpPr>
            <a:spLocks noChangeArrowheads="1"/>
          </p:cNvSpPr>
          <p:nvPr/>
        </p:nvSpPr>
        <p:spPr bwMode="auto">
          <a:xfrm>
            <a:off x="609600" y="2743200"/>
            <a:ext cx="2400300" cy="1943100"/>
          </a:xfrm>
          <a:prstGeom prst="bevel">
            <a:avLst>
              <a:gd name="adj" fmla="val 12500"/>
            </a:avLst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cs typeface="Times New Roman" charset="0"/>
              </a:rPr>
              <a:t>Ways to learn best:</a:t>
            </a:r>
            <a:endParaRPr lang="en-US" sz="900">
              <a:cs typeface="Times New Roman" charset="0"/>
            </a:endParaRPr>
          </a:p>
          <a:p>
            <a:pPr eaLnBrk="0" hangingPunct="0"/>
            <a:r>
              <a:rPr lang="en-US" sz="1200">
                <a:cs typeface="Times New Roman" charset="0"/>
              </a:rPr>
              <a:t>Skip some problems and go to next one until I can get it.</a:t>
            </a:r>
          </a:p>
          <a:p>
            <a:pPr eaLnBrk="0" hangingPunct="0"/>
            <a:r>
              <a:rPr lang="en-US" sz="1200">
                <a:cs typeface="Times New Roman" charset="0"/>
              </a:rPr>
              <a:t>Read the question first then read the story.</a:t>
            </a:r>
            <a:endParaRPr lang="en-US" sz="900">
              <a:cs typeface="Times New Roman" charset="0"/>
            </a:endParaRPr>
          </a:p>
          <a:p>
            <a:pPr eaLnBrk="0" hangingPunct="0"/>
            <a:endParaRPr lang="en-US">
              <a:cs typeface="Times New Roman" charset="0"/>
            </a:endParaRPr>
          </a:p>
        </p:txBody>
      </p:sp>
      <p:sp>
        <p:nvSpPr>
          <p:cNvPr id="19464" name="AutoShape 9" descr="Stationery"/>
          <p:cNvSpPr>
            <a:spLocks noChangeArrowheads="1"/>
          </p:cNvSpPr>
          <p:nvPr/>
        </p:nvSpPr>
        <p:spPr bwMode="auto">
          <a:xfrm>
            <a:off x="609600" y="4953000"/>
            <a:ext cx="5257800" cy="1485900"/>
          </a:xfrm>
          <a:prstGeom prst="flowChartProcess">
            <a:avLst/>
          </a:prstGeom>
          <a:blipFill dpi="0" rotWithShape="0">
            <a:blip r:embed="rId5" cstate="print"/>
            <a:srcRect/>
            <a:tile tx="0" ty="0" sx="100000" sy="100000" flip="none" algn="tl"/>
          </a:blip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cs typeface="Times New Roman" charset="0"/>
              </a:rPr>
              <a:t>My plans for the future:</a:t>
            </a:r>
            <a:endParaRPr lang="en-US" sz="900">
              <a:cs typeface="Times New Roman" charset="0"/>
            </a:endParaRPr>
          </a:p>
          <a:p>
            <a:pPr eaLnBrk="0" hangingPunct="0"/>
            <a:r>
              <a:rPr lang="en-US" sz="1200" b="1">
                <a:cs typeface="Times New Roman" charset="0"/>
              </a:rPr>
              <a:t>Go to Virginia Tech college.</a:t>
            </a:r>
            <a:endParaRPr lang="en-US" sz="900">
              <a:cs typeface="Times New Roman" charset="0"/>
            </a:endParaRPr>
          </a:p>
          <a:p>
            <a:pPr eaLnBrk="0" hangingPunct="0"/>
            <a:r>
              <a:rPr lang="en-US" sz="1200" b="1">
                <a:cs typeface="Times New Roman" charset="0"/>
              </a:rPr>
              <a:t>Be a game designer .</a:t>
            </a:r>
            <a:endParaRPr lang="en-US" sz="900">
              <a:cs typeface="Times New Roman" charset="0"/>
            </a:endParaRPr>
          </a:p>
          <a:p>
            <a:pPr eaLnBrk="0" hangingPunct="0"/>
            <a:r>
              <a:rPr lang="en-US" sz="1200" b="1">
                <a:cs typeface="Times New Roman" charset="0"/>
              </a:rPr>
              <a:t>Buy my own house.</a:t>
            </a:r>
            <a:endParaRPr lang="en-US" sz="900">
              <a:cs typeface="Times New Roman" charset="0"/>
            </a:endParaRPr>
          </a:p>
          <a:p>
            <a:pPr eaLnBrk="0" hangingPunct="0"/>
            <a:r>
              <a:rPr lang="en-US" sz="1200" b="1">
                <a:cs typeface="Times New Roman" charset="0"/>
              </a:rPr>
              <a:t>Start a basic job before I be a game designer. </a:t>
            </a:r>
            <a:endParaRPr lang="en-US">
              <a:cs typeface="Times New Roman" charset="0"/>
            </a:endParaRPr>
          </a:p>
        </p:txBody>
      </p:sp>
      <p:sp>
        <p:nvSpPr>
          <p:cNvPr id="19465" name="Rectangle 12"/>
          <p:cNvSpPr>
            <a:spLocks noChangeArrowheads="1"/>
          </p:cNvSpPr>
          <p:nvPr/>
        </p:nvSpPr>
        <p:spPr bwMode="auto">
          <a:xfrm>
            <a:off x="342900" y="-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9466" name="Picture 12" descr="MP900400175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" y="6858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4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spid="_x0000_s21506" name="Presentation" r:id="rId4" imgW="4571831" imgH="3428876" progId="PowerPoint.Show.8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24200" y="0"/>
            <a:ext cx="2057400" cy="646113"/>
          </a:xfrm>
          <a:prstGeom prst="rect">
            <a:avLst/>
          </a:prstGeom>
          <a:solidFill>
            <a:schemeClr val="tx2">
              <a:lumMod val="95000"/>
              <a:lumOff val="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ea typeface="+mn-ea"/>
              </a:rPr>
              <a:t>dfjkjfkjdlfjkldjfaljjlkkldjsfkjejeljelk</a:t>
            </a:r>
            <a:endParaRPr lang="en-US" dirty="0">
              <a:ea typeface="+mn-ea"/>
            </a:endParaRP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381000" y="228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Joe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3657600"/>
            <a:ext cx="3810000" cy="30019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2000" b="1" smtClean="0">
                <a:solidFill>
                  <a:srgbClr val="6600CC"/>
                </a:solidFill>
              </a:rPr>
              <a:t>Learning Styles</a:t>
            </a:r>
            <a:r>
              <a:rPr lang="en-US" sz="2000" smtClean="0"/>
              <a:t> </a:t>
            </a:r>
          </a:p>
          <a:p>
            <a:pPr algn="ctr" eaLnBrk="1" hangingPunct="1">
              <a:buFontTx/>
              <a:buNone/>
            </a:pPr>
            <a:r>
              <a:rPr lang="en-US" sz="1600" b="1" smtClean="0"/>
              <a:t>Auditory/Kinesthetic</a:t>
            </a:r>
          </a:p>
          <a:p>
            <a:pPr algn="ctr" eaLnBrk="1" hangingPunct="1">
              <a:buFontTx/>
              <a:buNone/>
            </a:pPr>
            <a:endParaRPr lang="en-US" sz="1800" b="1" smtClean="0"/>
          </a:p>
          <a:p>
            <a:pPr algn="ctr" eaLnBrk="1" hangingPunct="1">
              <a:buFontTx/>
              <a:buNone/>
            </a:pPr>
            <a:endParaRPr lang="en-US" sz="1800" b="1" smtClean="0"/>
          </a:p>
          <a:p>
            <a:pPr algn="ctr" eaLnBrk="1" hangingPunct="1">
              <a:buFontTx/>
              <a:buNone/>
            </a:pPr>
            <a:endParaRPr lang="en-US" sz="1800" b="1" smtClean="0"/>
          </a:p>
          <a:p>
            <a:pPr algn="ctr" eaLnBrk="1" hangingPunct="1">
              <a:buFontTx/>
              <a:buNone/>
            </a:pPr>
            <a:endParaRPr lang="en-US" sz="1800" b="1" smtClean="0"/>
          </a:p>
          <a:p>
            <a:pPr algn="ctr" eaLnBrk="1" hangingPunct="1">
              <a:buFontTx/>
              <a:buNone/>
            </a:pPr>
            <a:r>
              <a:rPr lang="en-US" sz="1800" b="1" smtClean="0"/>
              <a:t>      </a:t>
            </a:r>
            <a:r>
              <a:rPr lang="en-US" sz="1800" b="1" smtClean="0">
                <a:solidFill>
                  <a:srgbClr val="00CC00"/>
                </a:solidFill>
              </a:rPr>
              <a:t>I want to live in a big house with a pool.</a:t>
            </a:r>
          </a:p>
        </p:txBody>
      </p:sp>
      <p:sp>
        <p:nvSpPr>
          <p:cNvPr id="23555" name="Rectangle 7"/>
          <p:cNvSpPr>
            <a:spLocks noChangeArrowheads="1"/>
          </p:cNvSpPr>
          <p:nvPr/>
        </p:nvSpPr>
        <p:spPr bwMode="auto">
          <a:xfrm>
            <a:off x="5334000" y="3657600"/>
            <a:ext cx="35814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rgbClr val="3333FF"/>
                </a:solidFill>
              </a:rPr>
              <a:t>Accommodations that Work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/>
              <a:t>Extended time on assignments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/>
              <a:t>Scribe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/>
              <a:t>10 problems in math per night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/>
              <a:t>Water Breaks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/>
              <a:t>Clinic Visits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1400" b="1"/>
              <a:t>Study Guides and Back-up Notes</a:t>
            </a:r>
          </a:p>
        </p:txBody>
      </p:sp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5562600" y="304800"/>
            <a:ext cx="3352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rgbClr val="FFCC66"/>
                </a:solidFill>
              </a:rPr>
              <a:t>I Want You to Know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/>
          </a:p>
        </p:txBody>
      </p:sp>
      <p:sp>
        <p:nvSpPr>
          <p:cNvPr id="23557" name="Rectangle 9"/>
          <p:cNvSpPr>
            <a:spLocks noChangeArrowheads="1"/>
          </p:cNvSpPr>
          <p:nvPr/>
        </p:nvSpPr>
        <p:spPr bwMode="auto">
          <a:xfrm>
            <a:off x="228600" y="914400"/>
            <a:ext cx="3352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000" b="1">
                <a:solidFill>
                  <a:srgbClr val="FF0000"/>
                </a:solidFill>
              </a:rPr>
              <a:t>Interests</a:t>
            </a:r>
          </a:p>
        </p:txBody>
      </p:sp>
      <p:sp>
        <p:nvSpPr>
          <p:cNvPr id="23558" name="Text Box 15"/>
          <p:cNvSpPr txBox="1">
            <a:spLocks noChangeArrowheads="1"/>
          </p:cNvSpPr>
          <p:nvPr/>
        </p:nvSpPr>
        <p:spPr bwMode="auto">
          <a:xfrm>
            <a:off x="304800" y="14288"/>
            <a:ext cx="3657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mic Sans MS" charset="0"/>
              </a:rPr>
              <a:t>	</a:t>
            </a:r>
          </a:p>
          <a:p>
            <a:r>
              <a:rPr lang="en-US" sz="1400" b="1">
                <a:latin typeface="Comic Sans MS" charset="0"/>
              </a:rPr>
              <a:t> </a:t>
            </a:r>
          </a:p>
        </p:txBody>
      </p:sp>
      <p:sp>
        <p:nvSpPr>
          <p:cNvPr id="23559" name="Text Box 16"/>
          <p:cNvSpPr txBox="1">
            <a:spLocks noChangeArrowheads="1"/>
          </p:cNvSpPr>
          <p:nvPr/>
        </p:nvSpPr>
        <p:spPr bwMode="auto">
          <a:xfrm>
            <a:off x="6019800" y="90488"/>
            <a:ext cx="288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latin typeface="Comic Sans MS" charset="0"/>
              </a:rPr>
              <a:t>  </a:t>
            </a:r>
          </a:p>
        </p:txBody>
      </p:sp>
      <p:pic>
        <p:nvPicPr>
          <p:cNvPr id="2356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244475"/>
            <a:ext cx="13843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602413"/>
            <a:ext cx="8523288" cy="10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" y="4038600"/>
            <a:ext cx="2459038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295400"/>
            <a:ext cx="2459038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4038600"/>
            <a:ext cx="2459038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9800" y="685800"/>
            <a:ext cx="2459038" cy="3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746125" y="1484313"/>
            <a:ext cx="26828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/>
              <a:t>Basketball</a:t>
            </a:r>
          </a:p>
          <a:p>
            <a:r>
              <a:rPr lang="en-US" sz="1400" b="1"/>
              <a:t>Softball</a:t>
            </a:r>
          </a:p>
          <a:p>
            <a:r>
              <a:rPr lang="en-US" sz="1400" b="1"/>
              <a:t>Video Games</a:t>
            </a:r>
          </a:p>
          <a:p>
            <a:r>
              <a:rPr lang="en-US" sz="1400" b="1"/>
              <a:t>Computer Games</a:t>
            </a:r>
          </a:p>
          <a:p>
            <a:r>
              <a:rPr lang="en-US" sz="1400" b="1"/>
              <a:t>Youth Groups</a:t>
            </a:r>
          </a:p>
          <a:p>
            <a:r>
              <a:rPr lang="en-US" sz="1400" b="1"/>
              <a:t>Special Olympics (Unified) </a:t>
            </a:r>
            <a:r>
              <a:rPr lang="en-US" sz="1400"/>
              <a:t>	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5715000" y="685800"/>
            <a:ext cx="30638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200" b="1"/>
              <a:t>I often make the honor roll.</a:t>
            </a:r>
          </a:p>
          <a:p>
            <a:pPr>
              <a:buFontTx/>
              <a:buChar char="•"/>
            </a:pPr>
            <a:r>
              <a:rPr lang="en-US" sz="1200" b="1"/>
              <a:t>I am really good with my hands.</a:t>
            </a:r>
          </a:p>
          <a:p>
            <a:pPr>
              <a:buFontTx/>
              <a:buChar char="•"/>
            </a:pPr>
            <a:r>
              <a:rPr lang="en-US" sz="1200" b="1"/>
              <a:t>My sister and I were adopted at birth.</a:t>
            </a:r>
          </a:p>
          <a:p>
            <a:pPr>
              <a:buFontTx/>
              <a:buChar char="•"/>
            </a:pPr>
            <a:r>
              <a:rPr lang="en-US" sz="1200" b="1"/>
              <a:t>My favorite class is social studies.</a:t>
            </a:r>
          </a:p>
          <a:p>
            <a:pPr>
              <a:buFontTx/>
              <a:buChar char="•"/>
            </a:pPr>
            <a:r>
              <a:rPr lang="en-US" sz="1200" b="1"/>
              <a:t>My parents are both teachers.</a:t>
            </a:r>
          </a:p>
          <a:p>
            <a:pPr>
              <a:buFontTx/>
              <a:buChar char="•"/>
            </a:pPr>
            <a:r>
              <a:rPr lang="en-US" sz="1200" b="1"/>
              <a:t>I have severe migraines.</a:t>
            </a:r>
          </a:p>
          <a:p>
            <a:pPr>
              <a:buFontTx/>
              <a:buChar char="•"/>
            </a:pPr>
            <a:r>
              <a:rPr lang="en-US" sz="1200" b="1"/>
              <a:t>I was diagnosed with ADHD at age 4.</a:t>
            </a:r>
          </a:p>
          <a:p>
            <a:pPr>
              <a:buFontTx/>
              <a:buChar char="•"/>
            </a:pPr>
            <a:r>
              <a:rPr lang="en-US" sz="1200" b="1"/>
              <a:t>I have a learning disability.</a:t>
            </a:r>
          </a:p>
          <a:p>
            <a:pPr>
              <a:buFontTx/>
              <a:buChar char="•"/>
            </a:pPr>
            <a:r>
              <a:rPr lang="en-US" sz="1200" b="1"/>
              <a:t>I have difficulty putting my thoughts</a:t>
            </a:r>
            <a:br>
              <a:rPr lang="en-US" sz="1200" b="1"/>
            </a:br>
            <a:r>
              <a:rPr lang="en-US" sz="1200" b="1"/>
              <a:t> onto paper.</a:t>
            </a:r>
          </a:p>
          <a:p>
            <a:pPr>
              <a:buFontTx/>
              <a:buChar char="•"/>
            </a:pPr>
            <a:r>
              <a:rPr lang="en-US" sz="1200" b="1"/>
              <a:t>I am on the VDOE Youth Leadership Team.</a:t>
            </a:r>
          </a:p>
          <a:p>
            <a:pPr>
              <a:buFontTx/>
              <a:buChar char="•"/>
            </a:pPr>
            <a:r>
              <a:rPr lang="en-US" sz="1200" b="1"/>
              <a:t>I speak around the state on self-determination.</a:t>
            </a:r>
          </a:p>
          <a:p>
            <a:pPr>
              <a:buFontTx/>
              <a:buChar char="•"/>
            </a:pPr>
            <a:r>
              <a:rPr lang="en-US" sz="1200" b="1"/>
              <a:t>I scored a perfect score on my Geometry SOL.</a:t>
            </a:r>
          </a:p>
          <a:p>
            <a:pPr>
              <a:buFontTx/>
              <a:buChar char="•"/>
            </a:pPr>
            <a:endParaRPr lang="en-US" sz="1200" b="1"/>
          </a:p>
          <a:p>
            <a:r>
              <a:rPr lang="en-US" sz="1200" b="1"/>
              <a:t>  </a:t>
            </a:r>
          </a:p>
          <a:p>
            <a:pPr>
              <a:buFontTx/>
              <a:buChar char="•"/>
            </a:pPr>
            <a:endParaRPr lang="en-US" sz="1200" b="1"/>
          </a:p>
        </p:txBody>
      </p:sp>
      <p:sp>
        <p:nvSpPr>
          <p:cNvPr id="23568" name="Text Box 18"/>
          <p:cNvSpPr txBox="1">
            <a:spLocks noChangeArrowheads="1"/>
          </p:cNvSpPr>
          <p:nvPr/>
        </p:nvSpPr>
        <p:spPr bwMode="auto">
          <a:xfrm>
            <a:off x="5943600" y="5903913"/>
            <a:ext cx="1463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569" name="Text Box 19"/>
          <p:cNvSpPr txBox="1">
            <a:spLocks noChangeArrowheads="1"/>
          </p:cNvSpPr>
          <p:nvPr/>
        </p:nvSpPr>
        <p:spPr bwMode="auto">
          <a:xfrm>
            <a:off x="5105400" y="5638800"/>
            <a:ext cx="48926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My college choice is John Tyler.</a:t>
            </a:r>
          </a:p>
          <a:p>
            <a:r>
              <a:rPr lang="en-US" b="1">
                <a:solidFill>
                  <a:srgbClr val="FF0000"/>
                </a:solidFill>
              </a:rPr>
              <a:t>My career interest is in  </a:t>
            </a:r>
          </a:p>
          <a:p>
            <a:r>
              <a:rPr lang="en-US" b="1">
                <a:solidFill>
                  <a:srgbClr val="FF0000"/>
                </a:solidFill>
              </a:rPr>
              <a:t>Criminal Justice.</a:t>
            </a:r>
          </a:p>
        </p:txBody>
      </p:sp>
      <p:pic>
        <p:nvPicPr>
          <p:cNvPr id="23570" name="Picture 21" descr="j014480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800600"/>
            <a:ext cx="2057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1" name="Picture 22" descr="j014449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8006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" descr="C:\Users\Todd Huband\Pictures\ib\20100909193156\P82601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8364200" y="-131826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3" name="Picture 3" descr="C:\Users\Todd Huband\Pictures\ib\20100909193156\P826011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26441400" y="-22098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4" name="Picture 4" descr="C:\Users\Todd Huband\AppData\Local\Microsoft\Windows\Temporary Internet Files\Content.IE5\U313KG23\MP900448551[1]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747963" y="1219200"/>
            <a:ext cx="9525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5" name="Picture 25" descr="P8260115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886200" y="2057400"/>
            <a:ext cx="1468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6" name="TextBox 23"/>
          <p:cNvSpPr txBox="1">
            <a:spLocks noChangeArrowheads="1"/>
          </p:cNvSpPr>
          <p:nvPr/>
        </p:nvSpPr>
        <p:spPr bwMode="auto">
          <a:xfrm>
            <a:off x="685800" y="4572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John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4327525" y="304800"/>
            <a:ext cx="244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400" b="1">
              <a:latin typeface="Comic Sans MS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479925" y="547688"/>
            <a:ext cx="884238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omic Sans MS" charset="0"/>
              </a:rPr>
              <a:t>Name</a:t>
            </a:r>
          </a:p>
          <a:p>
            <a:r>
              <a:rPr lang="en-US" sz="1400" b="1">
                <a:latin typeface="Comic Sans MS" charset="0"/>
              </a:rPr>
              <a:t>Address</a:t>
            </a:r>
          </a:p>
          <a:p>
            <a:r>
              <a:rPr lang="en-US" sz="1400" b="1">
                <a:latin typeface="Comic Sans MS" charset="0"/>
              </a:rPr>
              <a:t>DOB:</a:t>
            </a:r>
          </a:p>
          <a:p>
            <a:endParaRPr lang="en-US" sz="1400" b="1">
              <a:latin typeface="Comic Sans MS" charset="0"/>
            </a:endParaRP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838200" y="228600"/>
            <a:ext cx="3343275" cy="2743200"/>
          </a:xfrm>
          <a:prstGeom prst="hexagon">
            <a:avLst>
              <a:gd name="adj" fmla="val 30469"/>
              <a:gd name="vf" fmla="val 11547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Comic Sans MS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447800" y="304800"/>
            <a:ext cx="2609850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mic Sans MS" charset="0"/>
              </a:rPr>
              <a:t>        </a:t>
            </a:r>
            <a:r>
              <a:rPr lang="en-US" sz="1400" b="1" u="sng">
                <a:latin typeface="Comic Sans MS" charset="0"/>
              </a:rPr>
              <a:t>APTITUDES</a:t>
            </a:r>
          </a:p>
          <a:p>
            <a:endParaRPr lang="en-US" sz="1400" b="1" u="sng">
              <a:latin typeface="Comic Sans MS" charset="0"/>
            </a:endParaRP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Oral Expression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Calculator Usage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Clerical Perception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Good Use of Hand Tools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Motor coordination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Manual dexterity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Eye Hand Coordination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Bi-Manual Coordination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Color Discrimination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Shape/Size Discrimination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Finger Dexterity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 flipV="1">
            <a:off x="1066800" y="4800600"/>
            <a:ext cx="3276600" cy="19050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en-US" sz="1400" b="1">
              <a:latin typeface="Comic Sans MS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90600" y="4800600"/>
            <a:ext cx="3124200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>
                <a:latin typeface="Comic Sans MS" charset="0"/>
              </a:rPr>
              <a:t>POSITIVE WORK BEHAVIORS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Attendance/Punctuality/Hygiene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Safety Awareness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Positive Attitude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Stamina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Follows Instructions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Cooperative Attitude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Supervisory Acceptance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Adheres to dress code</a:t>
            </a: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1371600" y="5715000"/>
            <a:ext cx="1828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endParaRPr lang="en-US" sz="1200" b="1">
              <a:latin typeface="Comic Sans MS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096000" y="2971800"/>
            <a:ext cx="2667000" cy="1447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Tx/>
              <a:buChar char="•"/>
            </a:pPr>
            <a:endParaRPr lang="en-US" sz="1200" b="1">
              <a:latin typeface="Comic Sans MS" charset="0"/>
            </a:endParaRP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 flipH="1">
            <a:off x="6019800" y="3048000"/>
            <a:ext cx="2819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>
                <a:latin typeface="Comic Sans MS" charset="0"/>
              </a:rPr>
              <a:t> WORK BEHAVIOR GOALS</a:t>
            </a:r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 flipH="1">
            <a:off x="6477000" y="3429000"/>
            <a:ext cx="22860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1">
                <a:latin typeface="Comic Sans MS" charset="0"/>
              </a:rPr>
              <a:t>Work Pace</a:t>
            </a:r>
          </a:p>
          <a:p>
            <a:pPr>
              <a:buFontTx/>
              <a:buChar char="•"/>
            </a:pPr>
            <a:r>
              <a:rPr lang="en-US" sz="1400" b="1">
                <a:latin typeface="Comic Sans MS" charset="0"/>
              </a:rPr>
              <a:t>Remain on Task</a:t>
            </a:r>
          </a:p>
          <a:p>
            <a:pPr>
              <a:buFontTx/>
              <a:buChar char="•"/>
            </a:pPr>
            <a:r>
              <a:rPr lang="en-US" sz="1400" b="1">
                <a:latin typeface="Comic Sans MS" charset="0"/>
              </a:rPr>
              <a:t>Work independently</a:t>
            </a:r>
          </a:p>
        </p:txBody>
      </p:sp>
      <p:sp>
        <p:nvSpPr>
          <p:cNvPr id="25612" name="Oval 12"/>
          <p:cNvSpPr>
            <a:spLocks noChangeArrowheads="1"/>
          </p:cNvSpPr>
          <p:nvPr/>
        </p:nvSpPr>
        <p:spPr bwMode="auto">
          <a:xfrm>
            <a:off x="6248400" y="381000"/>
            <a:ext cx="2514600" cy="1524000"/>
          </a:xfrm>
          <a:prstGeom prst="ellipse">
            <a:avLst/>
          </a:prstGeom>
          <a:solidFill>
            <a:srgbClr val="81B6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Comic Sans MS" charset="0"/>
            </a:endParaRPr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6781800" y="609600"/>
            <a:ext cx="1546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u="sng">
                <a:latin typeface="Comic Sans MS" charset="0"/>
              </a:rPr>
              <a:t>INTERESTS</a:t>
            </a:r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6096000" y="914400"/>
            <a:ext cx="2093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Tx/>
              <a:buChar char="•"/>
            </a:pPr>
            <a:r>
              <a:rPr lang="en-US" sz="1200" b="1">
                <a:latin typeface="Comic Sans MS" charset="0"/>
              </a:rPr>
              <a:t>Hair Care</a:t>
            </a:r>
          </a:p>
          <a:p>
            <a:pPr lvl="1">
              <a:buFontTx/>
              <a:buChar char="•"/>
            </a:pPr>
            <a:r>
              <a:rPr lang="en-US" sz="1200" b="1">
                <a:latin typeface="Comic Sans MS" charset="0"/>
              </a:rPr>
              <a:t>Food Service</a:t>
            </a:r>
          </a:p>
        </p:txBody>
      </p:sp>
      <p:sp>
        <p:nvSpPr>
          <p:cNvPr id="25615" name="AutoShape 15"/>
          <p:cNvSpPr>
            <a:spLocks noChangeArrowheads="1"/>
          </p:cNvSpPr>
          <p:nvPr/>
        </p:nvSpPr>
        <p:spPr bwMode="auto">
          <a:xfrm>
            <a:off x="914400" y="3048000"/>
            <a:ext cx="2514600" cy="1676400"/>
          </a:xfrm>
          <a:prstGeom prst="bevel">
            <a:avLst>
              <a:gd name="adj" fmla="val 12500"/>
            </a:avLst>
          </a:prstGeom>
          <a:solidFill>
            <a:srgbClr val="8394D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Comic Sans MS" charset="0"/>
            </a:endParaRPr>
          </a:p>
        </p:txBody>
      </p:sp>
      <p:sp>
        <p:nvSpPr>
          <p:cNvPr id="25616" name="Text Box 16"/>
          <p:cNvSpPr txBox="1">
            <a:spLocks noChangeArrowheads="1"/>
          </p:cNvSpPr>
          <p:nvPr/>
        </p:nvSpPr>
        <p:spPr bwMode="auto">
          <a:xfrm>
            <a:off x="1143000" y="3429000"/>
            <a:ext cx="5634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mic Sans MS" charset="0"/>
              </a:rPr>
              <a:t> </a:t>
            </a:r>
            <a:r>
              <a:rPr lang="en-US" sz="1400" b="1" u="sng">
                <a:latin typeface="Comic Sans MS" charset="0"/>
              </a:rPr>
              <a:t>LEARNING STYLES</a:t>
            </a:r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auto">
          <a:xfrm>
            <a:off x="1066800" y="3733800"/>
            <a:ext cx="53117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Auditory Numerical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Social Individual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Auditory Language</a:t>
            </a:r>
          </a:p>
          <a:p>
            <a:pPr>
              <a:buFontTx/>
              <a:buChar char="•"/>
            </a:pPr>
            <a:r>
              <a:rPr lang="en-US" sz="1200" b="1">
                <a:latin typeface="Comic Sans MS" charset="0"/>
              </a:rPr>
              <a:t>Expressive Written</a:t>
            </a:r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4175125" y="1385888"/>
            <a:ext cx="1793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latin typeface="Comic Sans MS" charset="0"/>
              </a:rPr>
              <a:t>Meadowbrook High</a:t>
            </a: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4572000" y="4572000"/>
            <a:ext cx="4343400" cy="2133600"/>
          </a:xfrm>
          <a:prstGeom prst="rect">
            <a:avLst/>
          </a:prstGeom>
          <a:solidFill>
            <a:srgbClr val="94BBCA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400" b="1">
              <a:latin typeface="Comic Sans MS" charset="0"/>
            </a:endParaRPr>
          </a:p>
        </p:txBody>
      </p:sp>
      <p:sp>
        <p:nvSpPr>
          <p:cNvPr id="25620" name="Text Box 20"/>
          <p:cNvSpPr txBox="1">
            <a:spLocks noChangeArrowheads="1"/>
          </p:cNvSpPr>
          <p:nvPr/>
        </p:nvSpPr>
        <p:spPr bwMode="auto">
          <a:xfrm>
            <a:off x="5638800" y="4205288"/>
            <a:ext cx="3124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latin typeface="Comic Sans MS" charset="0"/>
              </a:rPr>
              <a:t> </a:t>
            </a:r>
          </a:p>
          <a:p>
            <a:endParaRPr lang="en-US" sz="1400" b="1">
              <a:latin typeface="Comic Sans MS" charset="0"/>
            </a:endParaRPr>
          </a:p>
          <a:p>
            <a:r>
              <a:rPr lang="en-US" sz="1400" b="1" u="sng">
                <a:latin typeface="Comic Sans MS" charset="0"/>
              </a:rPr>
              <a:t>RECOMMENDATIONS</a:t>
            </a:r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auto">
          <a:xfrm>
            <a:off x="4572000" y="4876800"/>
            <a:ext cx="3398838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1400" b="1">
                <a:latin typeface="Comic Sans MS" charset="0"/>
              </a:rPr>
              <a:t>Career Counseling/Career Education</a:t>
            </a:r>
          </a:p>
          <a:p>
            <a:pPr>
              <a:buFontTx/>
              <a:buChar char="•"/>
            </a:pPr>
            <a:r>
              <a:rPr lang="en-US" sz="1400" b="1">
                <a:latin typeface="Comic Sans MS" charset="0"/>
              </a:rPr>
              <a:t>Community-Based Training</a:t>
            </a:r>
          </a:p>
          <a:p>
            <a:pPr>
              <a:buFontTx/>
              <a:buChar char="•"/>
            </a:pPr>
            <a:r>
              <a:rPr lang="en-US" sz="1400" b="1">
                <a:latin typeface="Comic Sans MS" charset="0"/>
              </a:rPr>
              <a:t>Career Exploration</a:t>
            </a:r>
          </a:p>
          <a:p>
            <a:pPr>
              <a:buFontTx/>
              <a:buChar char="•"/>
            </a:pPr>
            <a:r>
              <a:rPr lang="en-US" sz="1400" b="1">
                <a:latin typeface="Comic Sans MS" charset="0"/>
              </a:rPr>
              <a:t>Career Interest Academic Classes</a:t>
            </a:r>
          </a:p>
          <a:p>
            <a:pPr>
              <a:buFontTx/>
              <a:buChar char="•"/>
            </a:pPr>
            <a:r>
              <a:rPr lang="en-US" sz="1400" b="1">
                <a:latin typeface="Comic Sans MS" charset="0"/>
              </a:rPr>
              <a:t>Transition Services</a:t>
            </a:r>
          </a:p>
          <a:p>
            <a:pPr>
              <a:buFontTx/>
              <a:buChar char="•"/>
            </a:pPr>
            <a:r>
              <a:rPr lang="en-US" sz="1400" b="1">
                <a:latin typeface="Comic Sans MS" charset="0"/>
              </a:rPr>
              <a:t>Systematic Instruction</a:t>
            </a:r>
          </a:p>
          <a:p>
            <a:pPr>
              <a:buFontTx/>
              <a:buChar char="•"/>
            </a:pPr>
            <a:r>
              <a:rPr lang="en-US" sz="1400" b="1">
                <a:latin typeface="Comic Sans MS" charset="0"/>
              </a:rPr>
              <a:t>Self-advocacy training</a:t>
            </a:r>
          </a:p>
        </p:txBody>
      </p:sp>
      <p:sp>
        <p:nvSpPr>
          <p:cNvPr id="25622" name="Text Box 22"/>
          <p:cNvSpPr txBox="1">
            <a:spLocks noChangeArrowheads="1"/>
          </p:cNvSpPr>
          <p:nvPr/>
        </p:nvSpPr>
        <p:spPr bwMode="auto">
          <a:xfrm>
            <a:off x="7908925" y="1157288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400" b="1">
              <a:latin typeface="Comic Sans MS" charset="0"/>
            </a:endParaRPr>
          </a:p>
        </p:txBody>
      </p:sp>
      <p:pic>
        <p:nvPicPr>
          <p:cNvPr id="25623" name="Picture 23" descr="PH02858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600200"/>
            <a:ext cx="1600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4" name="Picture 24" descr="Hairdress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1752600"/>
            <a:ext cx="1114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447</Words>
  <Application>Microsoft Office PowerPoint</Application>
  <PresentationFormat>On-screen Show (4:3)</PresentationFormat>
  <Paragraphs>129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ＭＳ Ｐゴシック</vt:lpstr>
      <vt:lpstr>Calibri</vt:lpstr>
      <vt:lpstr>Times New Roman</vt:lpstr>
      <vt:lpstr>Comic Sans MS</vt:lpstr>
      <vt:lpstr>Default Design</vt:lpstr>
      <vt:lpstr>Microsoft PowerPoint Slide</vt:lpstr>
      <vt:lpstr>Microsoft PowerPoint Presentation</vt:lpstr>
      <vt:lpstr>Slide 1</vt:lpstr>
      <vt:lpstr>Slide 2</vt:lpstr>
      <vt:lpstr>Slide 3</vt:lpstr>
      <vt:lpstr>Slide 4</vt:lpstr>
      <vt:lpstr>Slide 5</vt:lpstr>
      <vt:lpstr>Slide 6</vt:lpstr>
    </vt:vector>
  </TitlesOfParts>
  <Company>CCPS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Chesterfield County Public Schools</dc:creator>
  <cp:lastModifiedBy>Twintowers</cp:lastModifiedBy>
  <cp:revision>31</cp:revision>
  <dcterms:created xsi:type="dcterms:W3CDTF">2010-10-01T18:32:56Z</dcterms:created>
  <dcterms:modified xsi:type="dcterms:W3CDTF">2011-02-03T19:30:05Z</dcterms:modified>
</cp:coreProperties>
</file>